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embeddedFontLst>
    <p:embeddedFont>
      <p:font typeface="Raleway"/>
      <p:regular r:id="rId12"/>
      <p:bold r:id="rId13"/>
      <p:italic r:id="rId14"/>
      <p:boldItalic r:id="rId15"/>
    </p:embeddedFont>
    <p:embeddedFont>
      <p:font typeface="Roboto"/>
      <p:regular r:id="rId16"/>
      <p:bold r:id="rId17"/>
      <p:italic r:id="rId18"/>
      <p:boldItalic r:id="rId1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font" Target="fonts/Raleway-bold.fntdata"/><Relationship Id="rId12" Type="http://schemas.openxmlformats.org/officeDocument/2006/relationships/font" Target="fonts/Raleway-regular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aleway-boldItalic.fntdata"/><Relationship Id="rId14" Type="http://schemas.openxmlformats.org/officeDocument/2006/relationships/font" Target="fonts/Raleway-italic.fntdata"/><Relationship Id="rId17" Type="http://schemas.openxmlformats.org/officeDocument/2006/relationships/font" Target="fonts/Roboto-bold.fntdata"/><Relationship Id="rId16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Roboto-boldItalic.fntdata"/><Relationship Id="rId6" Type="http://schemas.openxmlformats.org/officeDocument/2006/relationships/slide" Target="slides/slide1.xml"/><Relationship Id="rId18" Type="http://schemas.openxmlformats.org/officeDocument/2006/relationships/font" Target="fonts/Roboto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3dcbeca552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3dcbeca552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13dcbeca552_0_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g13dcbeca552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13dcbeca552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13dcbeca552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g13dcbeca552_0_2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7" name="Google Shape;77;g13dcbeca552_0_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3dcbeca552_0_8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" name="Google Shape;92;g13dcbeca552_0_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419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ucanr.co1.qualtrics.com/jfe/form/SV_8BtaHL8RiUQZUJ8" TargetMode="Externa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www.cdc.gov/flu/resource-center/freeresources/graphic-novel/junior-detectives-print-web.pdf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419"/>
              <a:t>L1 4-H Epidemiología Proyecto de Orientación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Procesos de Salud Pública</a:t>
            </a:r>
            <a:endParaRPr/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1425" y="3768125"/>
            <a:ext cx="7499934" cy="121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Panorama general</a:t>
            </a:r>
            <a:endParaRPr/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2500" lnSpcReduction="20000"/>
          </a:bodyPr>
          <a:lstStyle/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s-419"/>
              <a:t>Zoom/Tecnología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s-419"/>
              <a:t>Romper el hielo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s-419"/>
              <a:t>Pre-evaluación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s-419"/>
              <a:t>Acuerdos de grupo</a:t>
            </a:r>
            <a:endParaRPr/>
          </a:p>
          <a:p>
            <a:pPr indent="-334327" lvl="0" marL="457200" rtl="0" algn="l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s-419"/>
              <a:t>Novela gráfica</a:t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45720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39285"/>
              <a:buFont typeface="Arial"/>
              <a:buNone/>
            </a:pPr>
            <a:r>
              <a:rPr lang="es-419"/>
              <a:t>Encuesta de Pre Evaluación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5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 u="sng">
                <a:solidFill>
                  <a:srgbClr val="0097A7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https://ucanr.co1.qualtrics.com/jfe/form/SV_8BtaHL8RiUQZUJ8</a:t>
            </a:r>
            <a:endParaRPr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595959"/>
              </a:solidFill>
            </a:endParaRPr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Acuerdos de Grupo</a:t>
            </a:r>
            <a:endParaRPr/>
          </a:p>
        </p:txBody>
      </p:sp>
      <p:sp>
        <p:nvSpPr>
          <p:cNvPr id="74" name="Google Shape;74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-419"/>
              <a:t>Sé amable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-419"/>
              <a:t>Ser respetuoso con las opiniones de los demás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-419"/>
              <a:t>Trabajar juntos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-419"/>
              <a:t>Apoyarse mutuamente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-419"/>
              <a:t>Diviértete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-419"/>
              <a:t>Participar </a:t>
            </a:r>
            <a:endParaRPr/>
          </a:p>
          <a:p>
            <a:pPr indent="0" lvl="0" marL="0" rtl="0" algn="l">
              <a:spcBef>
                <a:spcPts val="1200"/>
              </a:spcBef>
              <a:spcAft>
                <a:spcPts val="120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Zoom </a:t>
            </a:r>
            <a:endParaRPr/>
          </a:p>
        </p:txBody>
      </p:sp>
      <p:pic>
        <p:nvPicPr>
          <p:cNvPr id="80" name="Google Shape;80;p17"/>
          <p:cNvPicPr preferRelativeResize="0"/>
          <p:nvPr/>
        </p:nvPicPr>
        <p:blipFill rotWithShape="1">
          <a:blip r:embed="rId3">
            <a:alphaModFix/>
          </a:blip>
          <a:srcRect b="0" l="29316" r="25768" t="0"/>
          <a:stretch/>
        </p:blipFill>
        <p:spPr>
          <a:xfrm>
            <a:off x="934375" y="3132350"/>
            <a:ext cx="3970100" cy="123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1" name="Google Shape;81;p17"/>
          <p:cNvPicPr preferRelativeResize="0"/>
          <p:nvPr/>
        </p:nvPicPr>
        <p:blipFill rotWithShape="1">
          <a:blip r:embed="rId4">
            <a:alphaModFix/>
          </a:blip>
          <a:srcRect b="4990" l="0" r="18334" t="64414"/>
          <a:stretch/>
        </p:blipFill>
        <p:spPr>
          <a:xfrm>
            <a:off x="203705" y="1345337"/>
            <a:ext cx="8736576" cy="143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7"/>
          <p:cNvPicPr preferRelativeResize="0"/>
          <p:nvPr/>
        </p:nvPicPr>
        <p:blipFill rotWithShape="1">
          <a:blip r:embed="rId5">
            <a:alphaModFix/>
          </a:blip>
          <a:srcRect b="0" l="0" r="0" t="51378"/>
          <a:stretch/>
        </p:blipFill>
        <p:spPr>
          <a:xfrm>
            <a:off x="6030775" y="2765637"/>
            <a:ext cx="1715950" cy="223355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6960000" dist="161925">
              <a:srgbClr val="000000">
                <a:alpha val="38000"/>
              </a:srgbClr>
            </a:outerShdw>
          </a:effectLst>
        </p:spPr>
      </p:pic>
      <p:sp>
        <p:nvSpPr>
          <p:cNvPr id="83" name="Google Shape;83;p17"/>
          <p:cNvSpPr/>
          <p:nvPr/>
        </p:nvSpPr>
        <p:spPr>
          <a:xfrm rot="-1399340">
            <a:off x="294519" y="4121886"/>
            <a:ext cx="1295013" cy="725641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200"/>
              <a:t>Anotar en la pantalla</a:t>
            </a:r>
            <a:endParaRPr b="1" sz="1200"/>
          </a:p>
        </p:txBody>
      </p:sp>
      <p:sp>
        <p:nvSpPr>
          <p:cNvPr id="84" name="Google Shape;84;p17"/>
          <p:cNvSpPr/>
          <p:nvPr/>
        </p:nvSpPr>
        <p:spPr>
          <a:xfrm rot="1021817">
            <a:off x="7639573" y="3187288"/>
            <a:ext cx="1133922" cy="79315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17"/>
          <p:cNvSpPr txBox="1"/>
          <p:nvPr/>
        </p:nvSpPr>
        <p:spPr>
          <a:xfrm rot="1141450">
            <a:off x="7595184" y="3209377"/>
            <a:ext cx="1162388" cy="92359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200"/>
              <a:t>Utiliza el Chat para enviar mensajes!</a:t>
            </a:r>
            <a:endParaRPr b="1" sz="1200"/>
          </a:p>
        </p:txBody>
      </p:sp>
      <p:sp>
        <p:nvSpPr>
          <p:cNvPr id="86" name="Google Shape;86;p17"/>
          <p:cNvSpPr/>
          <p:nvPr/>
        </p:nvSpPr>
        <p:spPr>
          <a:xfrm rot="2515197">
            <a:off x="6140997" y="588612"/>
            <a:ext cx="1310748" cy="832572"/>
          </a:xfrm>
          <a:prstGeom prst="rightArrow">
            <a:avLst>
              <a:gd fmla="val 50000" name="adj1"/>
              <a:gd fmla="val 500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  <a:effectLst>
            <a:outerShdw blurRad="57150" rotWithShape="0" algn="bl" dir="5400000" dist="19050">
              <a:srgbClr val="CCCCCC">
                <a:alpha val="50000"/>
              </a:srgbClr>
            </a:outerShdw>
          </a:effectLst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200"/>
              <a:t>Utiliza tus Emojis!</a:t>
            </a:r>
            <a:endParaRPr b="1" sz="1200"/>
          </a:p>
        </p:txBody>
      </p:sp>
      <p:sp>
        <p:nvSpPr>
          <p:cNvPr id="87" name="Google Shape;87;p17"/>
          <p:cNvSpPr/>
          <p:nvPr/>
        </p:nvSpPr>
        <p:spPr>
          <a:xfrm>
            <a:off x="157450" y="1279975"/>
            <a:ext cx="1046700" cy="710400"/>
          </a:xfrm>
          <a:prstGeom prst="wedgeRectCallout">
            <a:avLst>
              <a:gd fmla="val -20833" name="adj1"/>
              <a:gd fmla="val 62500" name="adj2"/>
            </a:avLst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419" sz="1200">
                <a:solidFill>
                  <a:schemeClr val="dk2"/>
                </a:solidFill>
              </a:rPr>
              <a:t>Silenciar y Desactivar aquí</a:t>
            </a:r>
            <a:endParaRPr b="1" sz="1100">
              <a:solidFill>
                <a:schemeClr val="dk2"/>
              </a:solidFill>
            </a:endParaRPr>
          </a:p>
        </p:txBody>
      </p:sp>
      <p:sp>
        <p:nvSpPr>
          <p:cNvPr id="88" name="Google Shape;88;p17"/>
          <p:cNvSpPr txBox="1"/>
          <p:nvPr/>
        </p:nvSpPr>
        <p:spPr>
          <a:xfrm>
            <a:off x="7391425" y="686000"/>
            <a:ext cx="1473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7"/>
          <p:cNvSpPr txBox="1"/>
          <p:nvPr/>
        </p:nvSpPr>
        <p:spPr>
          <a:xfrm>
            <a:off x="2283200" y="0"/>
            <a:ext cx="4817400" cy="883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-228600" lvl="0" marL="31750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1B1E25"/>
              </a:buClr>
              <a:buSzPts val="1950"/>
              <a:buFont typeface="Roboto"/>
              <a:buNone/>
            </a:pPr>
            <a:r>
              <a:rPr lang="es-419" sz="1500">
                <a:solidFill>
                  <a:schemeClr val="dk1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Refrescar con el zoom</a:t>
            </a:r>
            <a:endParaRPr sz="1500">
              <a:solidFill>
                <a:schemeClr val="dk1"/>
              </a:solidFill>
              <a:highlight>
                <a:srgbClr val="FFFFFF"/>
              </a:highlight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3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8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419"/>
              <a:t>Novela Gráfica</a:t>
            </a:r>
            <a:endParaRPr/>
          </a:p>
        </p:txBody>
      </p:sp>
      <p:sp>
        <p:nvSpPr>
          <p:cNvPr id="95" name="Google Shape;95;p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-419"/>
              <a:t>Asegúrese de leer antes de la primera lección.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-419" u="sng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https://www.cdc.gov/flu/resource-center/freeresources/graphic-novel/junior-detectives-print-web.pdf</a:t>
            </a:r>
            <a:r>
              <a:rPr lang="es-419"/>
              <a:t> </a:t>
            </a:r>
            <a:endParaRPr/>
          </a:p>
          <a:p>
            <a:pPr indent="-342900" lvl="0" marL="457200" rtl="0" algn="l">
              <a:spcBef>
                <a:spcPts val="0"/>
              </a:spcBef>
              <a:spcAft>
                <a:spcPts val="0"/>
              </a:spcAft>
              <a:buSzPts val="1800"/>
              <a:buChar char="●"/>
            </a:pPr>
            <a:r>
              <a:rPr lang="es-419"/>
              <a:t>O bien buscar en Google 'disease detectives operation outbreak cdc'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